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5143500" cx="9144000"/>
  <p:notesSz cx="6858000" cy="9144000"/>
  <p:embeddedFontLst>
    <p:embeddedFont>
      <p:font typeface="Roboto"/>
      <p:regular r:id="rId103"/>
      <p:bold r:id="rId104"/>
      <p:italic r:id="rId105"/>
      <p:boldItalic r:id="rId106"/>
    </p:embeddedFont>
    <p:embeddedFont>
      <p:font typeface="Montserrat"/>
      <p:regular r:id="rId107"/>
      <p:bold r:id="rId108"/>
      <p:italic r:id="rId109"/>
      <p:boldItalic r:id="rId110"/>
    </p:embeddedFont>
    <p:embeddedFont>
      <p:font typeface="Oswald"/>
      <p:regular r:id="rId111"/>
      <p:bold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ontserrat-regular.fntdata"/><Relationship Id="rId106" Type="http://schemas.openxmlformats.org/officeDocument/2006/relationships/font" Target="fonts/Roboto-boldItalic.fntdata"/><Relationship Id="rId105" Type="http://schemas.openxmlformats.org/officeDocument/2006/relationships/font" Target="fonts/Roboto-italic.fntdata"/><Relationship Id="rId104" Type="http://schemas.openxmlformats.org/officeDocument/2006/relationships/font" Target="fonts/Roboto-bold.fntdata"/><Relationship Id="rId109" Type="http://schemas.openxmlformats.org/officeDocument/2006/relationships/font" Target="fonts/Montserrat-italic.fntdata"/><Relationship Id="rId108" Type="http://schemas.openxmlformats.org/officeDocument/2006/relationships/font" Target="fonts/Montserrat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Oswald-bold.fntdata"/><Relationship Id="rId111" Type="http://schemas.openxmlformats.org/officeDocument/2006/relationships/font" Target="fonts/Oswald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7a9cf55c7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7a9cf55c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dbb05c4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dbb05c4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a9cf5225_0_2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a9cf5225_0_2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dbb05c4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dbb05c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bdbb05c4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bdbb05c4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bdbb05c4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bdbb05c4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dbb05c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dbb05c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dbb05c4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dbb05c4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a6432ba37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a6432ba37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6432ba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a6432ba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6432ba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6432ba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a9cf522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a9cf522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6432ba3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6432ba3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6432ba3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6432ba3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6432ba3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6432ba3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6432ba3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6432ba3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6432ba3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a6432ba3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a6432ba3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a6432ba3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7a9cf5225_0_2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7a9cf5225_0_2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7a9cf55c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7a9cf55c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7a9cf55c7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7a9cf55c7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6432ba3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a6432ba3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bd4681a6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bd4681a6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3380a5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b3380a5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b3380a5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b3380a5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b3380a5e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b3380a5e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bdbb05c4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bdbb05c4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dbb05c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dbb05c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bdbb05c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bdbb05c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bdbb05c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bdbb05c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bdbb05c4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bdbb05c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bdbb05c4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bdbb05c4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3380a5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3380a5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b3380a5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b3380a5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b3380a5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b3380a5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b3380a5e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b3380a5e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d4681a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d4681a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a9cf5225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a9cf5225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b3380a5e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b3380a5e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bd4681a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bd4681a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b3d7254a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b3d7254a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bd4681a6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bd4681a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b3d7254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b3d7254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6432ba3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6432ba3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bd4681a6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bd4681a6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bcd9fe505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bcd9fe50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bd4681a6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bd4681a6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bd4681a6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bd4681a6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7a9cf55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7a9cf55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bcd9fe505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bcd9fe505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bcd9fe505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bcd9fe505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bcd9fe505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bcd9fe505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bd4681a6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bd4681a6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bcd9fe505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bcd9fe505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a9cf5225_0_2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a9cf5225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bd4681a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bd4681a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cd9fe505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cd9fe505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bd4681a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bd4681a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bcd9fe505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bcd9fe505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bd4681a6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bd4681a6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bdbb05c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bdbb05c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bdbb05c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bdbb05c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bcd9fe505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bcd9fe505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bcd9fe505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bcd9fe505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bdbb05c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bdbb05c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7a9cf5225_0_2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7a9cf5225_0_2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dbb05c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dbb05c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bcd9fe505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bcd9fe505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bd4681a6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bd4681a6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bcd9fe505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bcd9fe505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bcd9fe505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bcd9fe505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dbb05c4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dbb05c4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bcd9fe505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bcd9fe505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bd4681a6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bd4681a6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bd4681a6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bd4681a6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bd4681a6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bd4681a6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7a9cf5225_0_2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7a9cf5225_0_2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bd4681a6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bd4681a6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bd4681a6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bd4681a6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bd4681a6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bd4681a6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a6432ba37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a6432ba37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a6432ba37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a6432ba37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dbb05c4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dbb05c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dbb05c4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dbb05c4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bdbb05c4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bdbb05c4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bdbb05c4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bdbb05c4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bdbb05c4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bdbb05c4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a9cf5225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a9cf5225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bdbb05c4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bdbb05c4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bdbb05c4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bdbb05c4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bdbb05c4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bdbb05c4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bdbb05c4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bdbb05c4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bdbb05c41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bdbb05c41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bdbb05c4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bdbb05c4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7a9cf5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7a9cf5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bdbb05c4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bdbb05c4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hyperlink" Target="https://developers.google.com/web/showcase/2016/flipkar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app-manifest.firebaseapp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hyperlink" Target="https://developers.google.com/web/fundamentals/primers/service-workers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developers.google.com/web/progressive-web-app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developers.google.com/web/fundamentals/primers/service-workers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 Web Apps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of both worlds</a:t>
            </a:r>
            <a:endParaRPr/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84162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PWAs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Express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71450"/>
            <a:ext cx="2070017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161875" y="990825"/>
            <a:ext cx="507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AliExpress witnessed  incredible results after changing to Progressive Web Apps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104% increase in conversions for new users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2x more pages visited per session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74% increase in time spent per session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Flipkart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771450"/>
            <a:ext cx="2070017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2509550" y="771450"/>
            <a:ext cx="65571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2015, Flipkart temporarily shut down its mobile website &amp;  embraced an app-only strategy.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They found it difficult to deliver an engaging web experience, especially because more than half of their users were browsing through flaky or 2G networks.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Flipkart Lite brought in some </a:t>
            </a:r>
            <a:r>
              <a:rPr lang="en" sz="1200" u="sng">
                <a:solidFill>
                  <a:srgbClr val="337AB7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amazing results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70% increase in conversions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40% higher re-engagement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3x more time spent on site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3x lower data usage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BookMyShow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2377490" cy="42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3198700" y="1023600"/>
            <a:ext cx="53166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28571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3F3F3"/>
                </a:highlight>
                <a:latin typeface="Roboto"/>
                <a:ea typeface="Roboto"/>
                <a:cs typeface="Roboto"/>
                <a:sym typeface="Roboto"/>
              </a:rPr>
              <a:t>In 2017, developed a Progressive Web App to replace their mobile site. The change broadened their customer base and increased conversions</a:t>
            </a:r>
            <a:endParaRPr sz="1050">
              <a:highlight>
                <a:srgbClr val="F3F3F3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23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Over 80% increase in conversions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54x smaller size than Android app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180x smaller size than iOS app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22857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en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Checkout within 30 seconds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More PWAs </a:t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539375" y="1001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E3E3E"/>
                </a:solidFill>
                <a:latin typeface="Oswald"/>
                <a:ea typeface="Oswald"/>
                <a:cs typeface="Oswald"/>
                <a:sym typeface="Oswald"/>
              </a:rPr>
              <a:t>Twitter Lite</a:t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E3E3E"/>
                </a:solidFill>
                <a:latin typeface="Oswald"/>
                <a:ea typeface="Oswald"/>
                <a:cs typeface="Oswald"/>
                <a:sym typeface="Oswald"/>
              </a:rPr>
              <a:t>OLX</a:t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E3E3E"/>
                </a:solidFill>
                <a:latin typeface="Oswald"/>
                <a:ea typeface="Oswald"/>
                <a:cs typeface="Oswald"/>
                <a:sym typeface="Oswald"/>
              </a:rPr>
              <a:t>MakeMyTrip</a:t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E3E3E"/>
                </a:solidFill>
                <a:latin typeface="Oswald"/>
                <a:ea typeface="Oswald"/>
                <a:cs typeface="Oswald"/>
                <a:sym typeface="Oswald"/>
              </a:rPr>
              <a:t>Forbes</a:t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E3E3E"/>
                </a:solidFill>
                <a:latin typeface="Oswald"/>
                <a:ea typeface="Oswald"/>
                <a:cs typeface="Oswald"/>
                <a:sym typeface="Oswald"/>
              </a:rPr>
              <a:t>Housing.com</a:t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t/>
            </a:r>
            <a:endParaRPr sz="2100">
              <a:solidFill>
                <a:srgbClr val="3E3E3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265500" y="848600"/>
            <a:ext cx="4045200" cy="6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Progressive</a:t>
            </a:r>
            <a:endParaRPr/>
          </a:p>
        </p:txBody>
      </p:sp>
      <p:sp>
        <p:nvSpPr>
          <p:cNvPr id="169" name="Google Shape;169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Work for every user, regardless of browser choice, bcoz progressive enhancement is core choice.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50" y="1671350"/>
            <a:ext cx="2383500" cy="2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</a:t>
            </a:r>
            <a:endParaRPr/>
          </a:p>
        </p:txBody>
      </p:sp>
      <p:sp>
        <p:nvSpPr>
          <p:cNvPr id="176" name="Google Shape;176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Fit to any form factor (Mobile, Tablet, Desktop)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75" y="2021925"/>
            <a:ext cx="2177100" cy="21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4079800"/>
            <a:ext cx="85206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0"/>
            <a:ext cx="9020800" cy="507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0" y="1105200"/>
            <a:ext cx="41121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</a:t>
            </a:r>
            <a:endParaRPr/>
          </a:p>
        </p:txBody>
      </p:sp>
      <p:sp>
        <p:nvSpPr>
          <p:cNvPr id="183" name="Google Shape;183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Enhanced with Service Workers to work offline or on low quality networks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00" y="1957700"/>
            <a:ext cx="1890400" cy="18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</a:t>
            </a:r>
            <a:endParaRPr/>
          </a:p>
        </p:txBody>
      </p:sp>
      <p:sp>
        <p:nvSpPr>
          <p:cNvPr id="190" name="Google Shape;190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erved via HTTPS to prevent snooping and ensure content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075" y="2217825"/>
            <a:ext cx="1480500" cy="1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Installable</a:t>
            </a:r>
            <a:endParaRPr/>
          </a:p>
        </p:txBody>
      </p:sp>
      <p:sp>
        <p:nvSpPr>
          <p:cNvPr id="197" name="Google Shape;197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Install without any App Store &amp; have a place on home screen.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25" y="1944425"/>
            <a:ext cx="2031750" cy="20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Like</a:t>
            </a:r>
            <a:endParaRPr/>
          </a:p>
        </p:txBody>
      </p:sp>
      <p:sp>
        <p:nvSpPr>
          <p:cNvPr id="204" name="Google Shape;204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App Shell model to provide app-style navigations &amp; interactions.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800" y="2103600"/>
            <a:ext cx="2176975" cy="2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Re-engagable</a:t>
            </a:r>
            <a:endParaRPr/>
          </a:p>
        </p:txBody>
      </p:sp>
      <p:sp>
        <p:nvSpPr>
          <p:cNvPr id="211" name="Google Shape;211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Push Notification Support </a:t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50" y="19579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Linkable</a:t>
            </a:r>
            <a:endParaRPr/>
          </a:p>
        </p:txBody>
      </p:sp>
      <p:sp>
        <p:nvSpPr>
          <p:cNvPr id="218" name="Google Shape;218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Identified as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 Engines can find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Easily share via URL and not require complex installation.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25" y="20716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800" y="152400"/>
            <a:ext cx="59369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Fast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/>
              <a:t>Reliable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/>
              <a:t>Engaging</a:t>
            </a:r>
            <a:endParaRPr sz="2500"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475" y="787926"/>
            <a:ext cx="5624001" cy="316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	</a:t>
            </a:r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216250" y="895875"/>
            <a:ext cx="8587800" cy="4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Manifest.json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App Shell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Service Worker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</p:txBody>
      </p:sp>
      <p:sp>
        <p:nvSpPr>
          <p:cNvPr id="242" name="Google Shape;242;p41"/>
          <p:cNvSpPr/>
          <p:nvPr/>
        </p:nvSpPr>
        <p:spPr>
          <a:xfrm>
            <a:off x="3138300" y="2626200"/>
            <a:ext cx="2410200" cy="133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</a:t>
            </a:r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395700" y="2626200"/>
            <a:ext cx="2410200" cy="133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User Experience</a:t>
            </a:r>
            <a:endParaRPr/>
          </a:p>
        </p:txBody>
      </p:sp>
      <p:sp>
        <p:nvSpPr>
          <p:cNvPr id="244" name="Google Shape;244;p41"/>
          <p:cNvSpPr/>
          <p:nvPr/>
        </p:nvSpPr>
        <p:spPr>
          <a:xfrm>
            <a:off x="6100125" y="2634775"/>
            <a:ext cx="2410200" cy="133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Like Feel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</a:t>
            </a:r>
            <a:endParaRPr/>
          </a:p>
        </p:txBody>
      </p:sp>
      <p:sp>
        <p:nvSpPr>
          <p:cNvPr id="245" name="Google Shape;245;p41"/>
          <p:cNvSpPr/>
          <p:nvPr/>
        </p:nvSpPr>
        <p:spPr>
          <a:xfrm>
            <a:off x="633150" y="2456450"/>
            <a:ext cx="1293900" cy="39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 Shell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41"/>
          <p:cNvSpPr/>
          <p:nvPr/>
        </p:nvSpPr>
        <p:spPr>
          <a:xfrm>
            <a:off x="3570300" y="2456450"/>
            <a:ext cx="1546200" cy="39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 Worker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" name="Google Shape;247;p41"/>
          <p:cNvSpPr/>
          <p:nvPr/>
        </p:nvSpPr>
        <p:spPr>
          <a:xfrm>
            <a:off x="6658275" y="2456450"/>
            <a:ext cx="1293900" cy="390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 Manifest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" y="149050"/>
            <a:ext cx="2733048" cy="485877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title"/>
          </p:nvPr>
        </p:nvSpPr>
        <p:spPr>
          <a:xfrm>
            <a:off x="4757600" y="1358425"/>
            <a:ext cx="2808000" cy="7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0000"/>
                </a:solidFill>
              </a:rPr>
              <a:t>Rohan Patil </a:t>
            </a:r>
            <a:endParaRPr sz="29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57600" y="2462300"/>
            <a:ext cx="3824700" cy="1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UX Engineer &amp; FrontEnd Dev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@ Tata Consultancy Services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583675" y="4271275"/>
            <a:ext cx="15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August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Manifest.json</a:t>
            </a:r>
            <a:endParaRPr/>
          </a:p>
        </p:txBody>
      </p:sp>
      <p:sp>
        <p:nvSpPr>
          <p:cNvPr id="253" name="Google Shape;253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Facilitates App Installs on Mobile Screen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Additional properties to generate app name, icons etc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13" y="2171100"/>
            <a:ext cx="1596275" cy="15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Manifest.json</a:t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75" y="703000"/>
            <a:ext cx="3693325" cy="43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281600" y="2401800"/>
            <a:ext cx="34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https://app-manifest.firebaseapp.com/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Manifest.json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25" y="1279150"/>
            <a:ext cx="6156751" cy="31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App : Listen and Install	</a:t>
            </a:r>
            <a:endParaRPr/>
          </a:p>
        </p:txBody>
      </p:sp>
      <p:sp>
        <p:nvSpPr>
          <p:cNvPr id="273" name="Google Shape;273;p45"/>
          <p:cNvSpPr txBox="1"/>
          <p:nvPr/>
        </p:nvSpPr>
        <p:spPr>
          <a:xfrm>
            <a:off x="435025" y="908425"/>
            <a:ext cx="57960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Listen for the beforeinstallprompt event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Notify the user that your app can be installed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Show the prompt by calling prompt()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173950"/>
            <a:ext cx="631507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App : Show the Prompt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25" y="850625"/>
            <a:ext cx="5758800" cy="39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the App: Confirming the Install</a:t>
            </a:r>
            <a:endParaRPr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25" y="1460488"/>
            <a:ext cx="5869425" cy="22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https://newpwa.netlify.com</a:t>
            </a:r>
            <a:endParaRPr/>
          </a:p>
        </p:txBody>
      </p:sp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379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533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225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https://newpwa.netlify.com</a:t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054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33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483" y="771450"/>
            <a:ext cx="237355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Shell</a:t>
            </a:r>
            <a:endParaRPr/>
          </a:p>
        </p:txBody>
      </p:sp>
      <p:sp>
        <p:nvSpPr>
          <p:cNvPr id="313" name="Google Shape;313;p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Feels App Like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Engaging</a:t>
            </a:r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0" y="1985700"/>
            <a:ext cx="3355049" cy="188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PWA</a:t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182400" y="790375"/>
            <a:ext cx="8742300" cy="4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 Progressive Web App uses </a:t>
            </a: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modern web capabilities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to deliver an </a:t>
            </a: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app-like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user experience. 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7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They evolve from pages in browser tabs to immersive, top-level apps, maintaining the web's low friction at every moment.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Shell</a:t>
            </a:r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771450"/>
            <a:ext cx="571001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Shell </a:t>
            </a:r>
            <a:endParaRPr/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000" y="973425"/>
            <a:ext cx="46291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334250" y="1105200"/>
            <a:ext cx="40452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Worker</a:t>
            </a:r>
            <a:endParaRPr/>
          </a:p>
        </p:txBody>
      </p:sp>
      <p:sp>
        <p:nvSpPr>
          <p:cNvPr id="332" name="Google Shape;332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Offline Support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Offers Caching Capabilities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625" y="2100650"/>
            <a:ext cx="1707725" cy="17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</a:t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71450"/>
            <a:ext cx="79985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Support</a:t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500" y="961522"/>
            <a:ext cx="6175050" cy="34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LifeCycle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75" y="619050"/>
            <a:ext cx="432437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/>
          <p:nvPr/>
        </p:nvSpPr>
        <p:spPr>
          <a:xfrm>
            <a:off x="343800" y="4791600"/>
            <a:ext cx="50748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https://developers.google.com/web/fundamentals/primers/service-workers/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358" name="Google Shape;358;p5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Registering service worker </a:t>
            </a:r>
            <a:endParaRPr/>
          </a:p>
        </p:txBody>
      </p:sp>
      <p:sp>
        <p:nvSpPr>
          <p:cNvPr id="359" name="Google Shape;359;p5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925" y="1504950"/>
            <a:ext cx="57816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9"/>
          <p:cNvSpPr txBox="1"/>
          <p:nvPr/>
        </p:nvSpPr>
        <p:spPr>
          <a:xfrm>
            <a:off x="8004050" y="866425"/>
            <a:ext cx="8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app.js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</p:txBody>
      </p:sp>
      <p:sp>
        <p:nvSpPr>
          <p:cNvPr id="372" name="Google Shape;372;p6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for caching static assets...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 js, css, Images, fonts, templates ]</a:t>
            </a:r>
            <a:endParaRPr/>
          </a:p>
        </p:txBody>
      </p:sp>
      <p:sp>
        <p:nvSpPr>
          <p:cNvPr id="373" name="Google Shape;373;p6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</a:t>
            </a:r>
            <a:endParaRPr/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825" y="695250"/>
            <a:ext cx="5600470" cy="43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1"/>
          <p:cNvSpPr txBox="1"/>
          <p:nvPr/>
        </p:nvSpPr>
        <p:spPr>
          <a:xfrm>
            <a:off x="8004050" y="866425"/>
            <a:ext cx="811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.js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 vs  Native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</a:t>
            </a:r>
            <a:endParaRPr/>
          </a:p>
        </p:txBody>
      </p:sp>
      <p:sp>
        <p:nvSpPr>
          <p:cNvPr id="386" name="Google Shape;386;p6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delete previous cache </a:t>
            </a:r>
            <a:endParaRPr/>
          </a:p>
        </p:txBody>
      </p:sp>
      <p:sp>
        <p:nvSpPr>
          <p:cNvPr id="387" name="Google Shape;387;p6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</a:t>
            </a:r>
            <a:endParaRPr/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830077"/>
            <a:ext cx="6355850" cy="39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</a:t>
            </a:r>
            <a:endParaRPr/>
          </a:p>
        </p:txBody>
      </p:sp>
      <p:sp>
        <p:nvSpPr>
          <p:cNvPr id="399" name="Google Shape;399;p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Webservice calls</a:t>
            </a:r>
            <a:endParaRPr/>
          </a:p>
        </p:txBody>
      </p:sp>
      <p:sp>
        <p:nvSpPr>
          <p:cNvPr id="400" name="Google Shape;400;p6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</a:t>
            </a:r>
            <a:endParaRPr/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800" y="1046500"/>
            <a:ext cx="6558900" cy="31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47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Caching Strategies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Caching Strategies</a:t>
            </a:r>
            <a:endParaRPr/>
          </a:p>
        </p:txBody>
      </p:sp>
      <p:sp>
        <p:nvSpPr>
          <p:cNvPr id="422" name="Google Shape;422;p68"/>
          <p:cNvSpPr txBox="1"/>
          <p:nvPr/>
        </p:nvSpPr>
        <p:spPr>
          <a:xfrm>
            <a:off x="296225" y="848275"/>
            <a:ext cx="63552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91425" spcFirstLastPara="1" rIns="182875" wrap="square" tIns="18287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Cache Only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Only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Cache First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First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Cache Then Network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Stale While Revalidate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100" y="757975"/>
            <a:ext cx="686799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Only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75" y="1380213"/>
            <a:ext cx="6859925" cy="238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771450"/>
            <a:ext cx="677174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75" y="107740"/>
            <a:ext cx="8408123" cy="4928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Only</a:t>
            </a:r>
            <a:endParaRPr/>
          </a:p>
        </p:txBody>
      </p:sp>
      <p:pic>
        <p:nvPicPr>
          <p:cNvPr id="446" name="Google Shape;4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600" y="1458438"/>
            <a:ext cx="6190799" cy="22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771450"/>
            <a:ext cx="777376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First </a:t>
            </a:r>
            <a:endParaRPr/>
          </a:p>
        </p:txBody>
      </p:sp>
      <p:pic>
        <p:nvPicPr>
          <p:cNvPr id="458" name="Google Shape;4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175" y="1087750"/>
            <a:ext cx="6187575" cy="32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71450"/>
            <a:ext cx="799588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First then Cache</a:t>
            </a:r>
            <a:endParaRPr/>
          </a:p>
        </p:txBody>
      </p:sp>
      <p:pic>
        <p:nvPicPr>
          <p:cNvPr id="470" name="Google Shape;47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425" y="1225275"/>
            <a:ext cx="6393876" cy="31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750" y="758675"/>
            <a:ext cx="7893479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Then Network</a:t>
            </a:r>
            <a:endParaRPr/>
          </a:p>
        </p:txBody>
      </p:sp>
      <p:pic>
        <p:nvPicPr>
          <p:cNvPr id="482" name="Google Shape;48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50" y="1143900"/>
            <a:ext cx="6102001" cy="32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71450"/>
            <a:ext cx="8180069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Stale While Revalidate</a:t>
            </a:r>
            <a:endParaRPr/>
          </a:p>
        </p:txBody>
      </p:sp>
      <p:pic>
        <p:nvPicPr>
          <p:cNvPr id="494" name="Google Shape;49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00050"/>
            <a:ext cx="7681200" cy="36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38" y="758650"/>
            <a:ext cx="814853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2400"/>
            <a:ext cx="65153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Fallback</a:t>
            </a:r>
            <a:endParaRPr/>
          </a:p>
        </p:txBody>
      </p:sp>
      <p:pic>
        <p:nvPicPr>
          <p:cNvPr id="506" name="Google Shape;5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75" y="988950"/>
            <a:ext cx="6350851" cy="31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457200"/>
            <a:ext cx="84105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1579300"/>
            <a:ext cx="61150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85"/>
          <p:cNvSpPr txBox="1"/>
          <p:nvPr/>
        </p:nvSpPr>
        <p:spPr>
          <a:xfrm>
            <a:off x="632850" y="1642700"/>
            <a:ext cx="83886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Workbox makes it easy to cache assets and take full advantage of features used to build </a:t>
            </a:r>
            <a:r>
              <a:rPr lang="en" sz="2300" u="sng">
                <a:solidFill>
                  <a:srgbClr val="039BE5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Progressive Web Apps</a:t>
            </a:r>
            <a:r>
              <a:rPr lang="en" sz="2300">
                <a:solidFill>
                  <a:srgbClr val="212121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6"/>
          <p:cNvSpPr txBox="1"/>
          <p:nvPr/>
        </p:nvSpPr>
        <p:spPr>
          <a:xfrm>
            <a:off x="538600" y="861725"/>
            <a:ext cx="80250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</a:rPr>
              <a:t>Why Workbox?</a:t>
            </a:r>
            <a:endParaRPr sz="2400">
              <a:solidFill>
                <a:srgbClr val="21212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Workbox is a library that removes the boilerplate every developer writes when working with </a:t>
            </a:r>
            <a:r>
              <a:rPr lang="en" u="sng">
                <a:solidFill>
                  <a:srgbClr val="039BE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service workers</a:t>
            </a: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Precaching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Runtime caching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Strategies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Request routing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Background sync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Helpful debugging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2" cy="324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Workbox</a:t>
            </a:r>
            <a:endParaRPr/>
          </a:p>
        </p:txBody>
      </p:sp>
      <p:sp>
        <p:nvSpPr>
          <p:cNvPr id="540" name="Google Shape;540;p88"/>
          <p:cNvSpPr txBox="1"/>
          <p:nvPr/>
        </p:nvSpPr>
        <p:spPr>
          <a:xfrm>
            <a:off x="345450" y="788100"/>
            <a:ext cx="55914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:  </a:t>
            </a:r>
            <a:r>
              <a:rPr b="1" lang="en"/>
              <a:t>npm install workbox-cli --global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541" name="Google Shape;5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0275"/>
            <a:ext cx="8839201" cy="2424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300"/>
            <a:ext cx="8839200" cy="261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326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650"/>
            <a:ext cx="8532043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90500"/>
            <a:ext cx="8991600" cy="4027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95250"/>
            <a:ext cx="8551401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25" y="771450"/>
            <a:ext cx="654446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PWA Patterns….</a:t>
            </a:r>
            <a:endParaRPr/>
          </a:p>
        </p:txBody>
      </p:sp>
      <p:sp>
        <p:nvSpPr>
          <p:cNvPr id="577" name="Google Shape;577;p9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PRPL Pattern</a:t>
            </a:r>
            <a:endParaRPr/>
          </a:p>
        </p:txBody>
      </p:sp>
      <p:sp>
        <p:nvSpPr>
          <p:cNvPr id="583" name="Google Shape;583;p9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for structuring &amp; serving PWAs with emphasis on Performance of app delivery and launch.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b="1" lang="en"/>
              <a:t>Push</a:t>
            </a:r>
            <a:r>
              <a:rPr lang="en"/>
              <a:t>  critical resources for initial route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b="1" lang="en"/>
              <a:t>Render</a:t>
            </a:r>
            <a:r>
              <a:rPr lang="en"/>
              <a:t> initial route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b="1" lang="en"/>
              <a:t>Pre-cache</a:t>
            </a:r>
            <a:r>
              <a:rPr lang="en"/>
              <a:t> remaining routes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</a:t>
            </a:r>
            <a:r>
              <a:rPr b="1" lang="en"/>
              <a:t>Lazy-Load</a:t>
            </a:r>
            <a:r>
              <a:rPr lang="en"/>
              <a:t> and create remaining routes on demand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PRPL optimises…. </a:t>
            </a:r>
            <a:endParaRPr/>
          </a:p>
        </p:txBody>
      </p:sp>
      <p:sp>
        <p:nvSpPr>
          <p:cNvPr id="589" name="Google Shape;589;p9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time-to-interactive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During First use (regardless of entry point)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Especially on real world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Maximum caching efficiency, especially over time as updates are released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Simplicity to develop and deploy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PWA on Desktop</a:t>
            </a:r>
            <a:endParaRPr/>
          </a:p>
        </p:txBody>
      </p:sp>
      <p:sp>
        <p:nvSpPr>
          <p:cNvPr id="595" name="Google Shape;595;p9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700" y="771450"/>
            <a:ext cx="7602591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7676169" cy="421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771450"/>
            <a:ext cx="671480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sp>
        <p:nvSpPr>
          <p:cNvPr id="619" name="Google Shape;619;p10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0" y="0"/>
            <a:ext cx="9061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>
            <p:ph type="title"/>
          </p:nvPr>
        </p:nvSpPr>
        <p:spPr>
          <a:xfrm>
            <a:off x="226075" y="357800"/>
            <a:ext cx="2886900" cy="39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Reengage Users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Notification API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Push API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625" name="Google Shape;62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400" y="1080713"/>
            <a:ext cx="2886949" cy="298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Permission</a:t>
            </a:r>
            <a:endParaRPr/>
          </a:p>
        </p:txBody>
      </p:sp>
      <p:pic>
        <p:nvPicPr>
          <p:cNvPr id="631" name="Google Shape;6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2339625"/>
            <a:ext cx="4689700" cy="26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75" y="848650"/>
            <a:ext cx="3991150" cy="24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Notify User with Options</a:t>
            </a:r>
            <a:endParaRPr/>
          </a:p>
        </p:txBody>
      </p:sp>
      <p:pic>
        <p:nvPicPr>
          <p:cNvPr id="638" name="Google Shape;63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771450"/>
            <a:ext cx="4467225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644" name="Google Shape;644;p10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ttps://pwanotify.netlify.com</a:t>
            </a:r>
            <a:endParaRPr/>
          </a:p>
        </p:txBody>
      </p:sp>
      <p:pic>
        <p:nvPicPr>
          <p:cNvPr id="650" name="Google Shape;65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25" y="809825"/>
            <a:ext cx="2373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954" y="809825"/>
            <a:ext cx="2373554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Debuging Tools</a:t>
            </a:r>
            <a:endParaRPr/>
          </a:p>
        </p:txBody>
      </p:sp>
      <p:sp>
        <p:nvSpPr>
          <p:cNvPr id="657" name="Google Shape;657;p10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18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You...</a:t>
            </a:r>
            <a:endParaRPr/>
          </a:p>
        </p:txBody>
      </p:sp>
      <p:sp>
        <p:nvSpPr>
          <p:cNvPr id="668" name="Google Shape;668;p10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@rohan12patil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